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6" r:id="rId4"/>
    <p:sldId id="277" r:id="rId5"/>
    <p:sldId id="278" r:id="rId6"/>
    <p:sldId id="268" r:id="rId7"/>
    <p:sldId id="256" r:id="rId8"/>
    <p:sldId id="257" r:id="rId9"/>
    <p:sldId id="269" r:id="rId10"/>
    <p:sldId id="258" r:id="rId11"/>
    <p:sldId id="259" r:id="rId12"/>
    <p:sldId id="270" r:id="rId13"/>
    <p:sldId id="261" r:id="rId14"/>
    <p:sldId id="273" r:id="rId15"/>
    <p:sldId id="279" r:id="rId16"/>
    <p:sldId id="274" r:id="rId17"/>
    <p:sldId id="271" r:id="rId18"/>
    <p:sldId id="267" r:id="rId19"/>
    <p:sldId id="262" r:id="rId20"/>
    <p:sldId id="275" r:id="rId21"/>
    <p:sldId id="272" r:id="rId22"/>
    <p:sldId id="266" r:id="rId2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A871-0B6E-4E88-91A7-D47DBFF1976C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6E4-34F3-4EB5-82EE-5A0AD3373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170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A871-0B6E-4E88-91A7-D47DBFF1976C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6E4-34F3-4EB5-82EE-5A0AD3373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187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A871-0B6E-4E88-91A7-D47DBFF1976C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6E4-34F3-4EB5-82EE-5A0AD3373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825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A871-0B6E-4E88-91A7-D47DBFF1976C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6E4-34F3-4EB5-82EE-5A0AD3373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310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A871-0B6E-4E88-91A7-D47DBFF1976C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6E4-34F3-4EB5-82EE-5A0AD3373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721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A871-0B6E-4E88-91A7-D47DBFF1976C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6E4-34F3-4EB5-82EE-5A0AD3373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945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A871-0B6E-4E88-91A7-D47DBFF1976C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6E4-34F3-4EB5-82EE-5A0AD3373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940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A871-0B6E-4E88-91A7-D47DBFF1976C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6E4-34F3-4EB5-82EE-5A0AD3373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139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A871-0B6E-4E88-91A7-D47DBFF1976C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6E4-34F3-4EB5-82EE-5A0AD3373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591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A871-0B6E-4E88-91A7-D47DBFF1976C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6E4-34F3-4EB5-82EE-5A0AD3373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665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A871-0B6E-4E88-91A7-D47DBFF1976C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6E4-34F3-4EB5-82EE-5A0AD3373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165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3A871-0B6E-4E88-91A7-D47DBFF1976C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66E4-34F3-4EB5-82EE-5A0AD3373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118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KAJ BI BILO DOBRO VEDETI PRI IZBIRI SREDNJE ŠOLE 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z="3200" dirty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81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 Primer izračuna po starem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825940"/>
              </p:ext>
            </p:extLst>
          </p:nvPr>
        </p:nvGraphicFramePr>
        <p:xfrm>
          <a:off x="2470188" y="2607902"/>
          <a:ext cx="8343255" cy="278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3" imgW="6197372" imgH="2070024" progId="Word.Document.12">
                  <p:embed/>
                </p:oleObj>
              </mc:Choice>
              <mc:Fallback>
                <p:oleObj name="Document" r:id="rId3" imgW="6197372" imgH="207002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88" y="2607902"/>
                        <a:ext cx="8343255" cy="2786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1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89380" y="356846"/>
            <a:ext cx="10515600" cy="67119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Vrednotenje po novem – UNI programi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917952"/>
              </p:ext>
            </p:extLst>
          </p:nvPr>
        </p:nvGraphicFramePr>
        <p:xfrm>
          <a:off x="2296160" y="2109506"/>
          <a:ext cx="7559439" cy="4457700"/>
        </p:xfrm>
        <a:graphic>
          <a:graphicData uri="http://schemas.openxmlformats.org/drawingml/2006/table">
            <a:tbl>
              <a:tblPr firstRow="1" firstCol="1" bandRow="1"/>
              <a:tblGrid>
                <a:gridCol w="1504447"/>
                <a:gridCol w="979808"/>
                <a:gridCol w="1045862"/>
                <a:gridCol w="1464207"/>
                <a:gridCol w="814672"/>
                <a:gridCol w="836690"/>
                <a:gridCol w="913753"/>
              </a:tblGrid>
              <a:tr h="65228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Splošna matura, mednarodna matura, poklicna matura, zaključni izpit po 1. 6. 1995 </a:t>
                      </a:r>
                      <a:r>
                        <a:rPr lang="sl-SI" sz="9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(1)</a:t>
                      </a:r>
                      <a:endParaRPr lang="sl-SI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Poskusna matura, Zaključni izpit pred 1. 6. 1995 s petimi predmeti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Zaključni izpit pred 1. 6. 1995 s štirimi predmeti </a:t>
                      </a:r>
                      <a:r>
                        <a:rPr lang="sl-SI" sz="900" b="1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(2)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Zaključni izpit z dvema predmetoma, Srednješolska diploma, 3. in 4. letnik</a:t>
                      </a:r>
                      <a:endParaRPr lang="sl-SI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Lestvica 2-8 </a:t>
                      </a:r>
                      <a:r>
                        <a:rPr lang="sl-SI" sz="900" b="1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(3)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Lestvica 2-5 </a:t>
                      </a:r>
                      <a:r>
                        <a:rPr lang="sl-SI" sz="900" b="1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(4)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Normirane vrednosti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97,5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96,7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95,8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87,5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67,5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sl-SI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89380" y="1111272"/>
            <a:ext cx="109067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PRILOGA 2: </a:t>
            </a: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Tabela za pretvorbo ocen pri točkovanju omejitve vpisa na univerzitetnih študijskih programih prve stopnje in enovitih magistrskih študijskih programih druge stopnje </a:t>
            </a: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93800" y="1503055"/>
            <a:ext cx="109067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sl-SI" altLang="sl-S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Vrednotenje mature po novem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750229"/>
              </p:ext>
            </p:extLst>
          </p:nvPr>
        </p:nvGraphicFramePr>
        <p:xfrm>
          <a:off x="2032000" y="2214881"/>
          <a:ext cx="8127999" cy="331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104053">
                <a:tc>
                  <a:txBody>
                    <a:bodyPr/>
                    <a:lstStyle/>
                    <a:p>
                      <a:r>
                        <a:rPr lang="sl-SI" dirty="0" smtClean="0"/>
                        <a:t>VRSTA MATURE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MAKSIMALNO ŠTEVILO TOČK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VREDNOTENJE V TOČKE ZA IZRAČUN</a:t>
                      </a:r>
                      <a:r>
                        <a:rPr lang="sl-SI" baseline="0" dirty="0" smtClean="0"/>
                        <a:t> TOČK ZA VPIS PO STAREM </a:t>
                      </a:r>
                      <a:endParaRPr lang="sl-SI" dirty="0"/>
                    </a:p>
                  </a:txBody>
                  <a:tcPr/>
                </a:tc>
              </a:tr>
              <a:tr h="1104053">
                <a:tc>
                  <a:txBody>
                    <a:bodyPr/>
                    <a:lstStyle/>
                    <a:p>
                      <a:r>
                        <a:rPr lang="sl-SI" dirty="0" smtClean="0"/>
                        <a:t>Splošna</a:t>
                      </a:r>
                      <a:r>
                        <a:rPr lang="sl-SI" baseline="0" dirty="0" smtClean="0"/>
                        <a:t> matura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Max. 34 točk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Vrednotenje 100 točk</a:t>
                      </a:r>
                      <a:endParaRPr lang="sl-SI" dirty="0"/>
                    </a:p>
                  </a:txBody>
                  <a:tcPr/>
                </a:tc>
              </a:tr>
              <a:tr h="1104053">
                <a:tc>
                  <a:txBody>
                    <a:bodyPr/>
                    <a:lstStyle/>
                    <a:p>
                      <a:r>
                        <a:rPr lang="sl-SI" dirty="0" smtClean="0"/>
                        <a:t>Poklicna matura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Max 23 točk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Vrednotenje 90</a:t>
                      </a:r>
                      <a:r>
                        <a:rPr lang="sl-SI" baseline="0" dirty="0" smtClean="0"/>
                        <a:t> točk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1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sl-SI" altLang="sl-SI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Priloga 1: Tabela za </a:t>
            </a:r>
            <a:r>
              <a:rPr lang="sl-SI" altLang="sl-SI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pretvorbo ocen pri točkovanju omejitve vpisa na visokošolskih strokovnih študijskih programih prve stopnje</a:t>
            </a:r>
            <a:r>
              <a:rPr lang="sl-SI" altLang="sl-SI" sz="2800" dirty="0"/>
              <a:t/>
            </a:r>
            <a:br>
              <a:rPr lang="sl-SI" altLang="sl-SI" sz="2800" dirty="0"/>
            </a:br>
            <a:endParaRPr lang="sl-SI" sz="2800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385414"/>
              </p:ext>
            </p:extLst>
          </p:nvPr>
        </p:nvGraphicFramePr>
        <p:xfrm>
          <a:off x="1845077" y="1698154"/>
          <a:ext cx="8501845" cy="5837150"/>
        </p:xfrm>
        <a:graphic>
          <a:graphicData uri="http://schemas.openxmlformats.org/drawingml/2006/table">
            <a:tbl>
              <a:tblPr/>
              <a:tblGrid>
                <a:gridCol w="775026"/>
                <a:gridCol w="945765"/>
                <a:gridCol w="711975"/>
                <a:gridCol w="945765"/>
                <a:gridCol w="1107020"/>
                <a:gridCol w="1423949"/>
                <a:gridCol w="1197969"/>
                <a:gridCol w="636090"/>
                <a:gridCol w="75828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SPLOŠNA MATURA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0" marR="3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MEDNARODNA MATURA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0" marR="3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POSKUSNA MATURA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0" marR="3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POKLICNA MATURA (23)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0" marR="3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POKLICNA MATURA (20), ZAKLJUČNI IZPIT S ŠTIRIMI PREDMETI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0" marR="3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ZAKLJUČNI IZPIT Z DVEMA PREDMETOMA, SR. DIPLOMA, 3. IN 4. LETNIK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0" marR="3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LESTVICA 2  -  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(slov.jezik, matematika,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tuji jeziki na maturi)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0" marR="3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LESTVICA 2  -  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0" marR="3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NORMIRANE VREDNOSTI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0" marR="3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97,5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96,7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95,8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87,5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67,5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47,5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sl-S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sl-SI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3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dirty="0" smtClean="0"/>
              <a:t>NA KAJ NAJ </a:t>
            </a:r>
            <a:r>
              <a:rPr lang="sl-SI" sz="3600" dirty="0" smtClean="0"/>
              <a:t>ŠE POMISLIMO </a:t>
            </a:r>
            <a:r>
              <a:rPr lang="sl-SI" sz="3600" dirty="0" smtClean="0"/>
              <a:t>OB IZBIRI SREDNJE ŠOLE?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Kam me </a:t>
            </a:r>
            <a:r>
              <a:rPr lang="sl-SI" u="sng" dirty="0" smtClean="0"/>
              <a:t>vodi</a:t>
            </a:r>
            <a:r>
              <a:rPr lang="sl-SI" dirty="0" smtClean="0"/>
              <a:t> izbrani program – v VIS poklic ali v UNI študij in kasnejši poklic?</a:t>
            </a:r>
          </a:p>
          <a:p>
            <a:endParaRPr lang="sl-SI" dirty="0" smtClean="0"/>
          </a:p>
          <a:p>
            <a:r>
              <a:rPr lang="sl-SI" dirty="0" smtClean="0"/>
              <a:t>Kaj </a:t>
            </a:r>
            <a:r>
              <a:rPr lang="sl-SI" dirty="0" smtClean="0"/>
              <a:t>so moje </a:t>
            </a:r>
            <a:r>
              <a:rPr lang="sl-SI" u="sng" dirty="0" smtClean="0"/>
              <a:t>močne in šibke</a:t>
            </a:r>
            <a:r>
              <a:rPr lang="sl-SI" dirty="0" smtClean="0"/>
              <a:t> točke – ročne spretnosti, abstraktno </a:t>
            </a:r>
            <a:r>
              <a:rPr lang="sl-SI" dirty="0" smtClean="0"/>
              <a:t>delo – branje, pisanje, razmislek, vodenje?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Katero  </a:t>
            </a:r>
            <a:r>
              <a:rPr lang="sl-SI" dirty="0" smtClean="0"/>
              <a:t>področje me </a:t>
            </a:r>
            <a:r>
              <a:rPr lang="sl-SI" u="sng" dirty="0" smtClean="0"/>
              <a:t>močno</a:t>
            </a:r>
            <a:r>
              <a:rPr lang="sl-SI" dirty="0" smtClean="0"/>
              <a:t> zanima? – stroji, delo z ljudmi, tuje </a:t>
            </a:r>
            <a:r>
              <a:rPr lang="sl-SI" dirty="0" smtClean="0"/>
              <a:t>kulture- tuji jeziki, računalniki, kateri hobi gojiš?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939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NA KAJ NAJ ŠE POMISLIMO OB IZBIRI SREDNJE ŠOLE?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Strah pred neznanim morda poraja takšna vprašanja:  Kaj bodo storili zame na tej šoli? Kakšna je malica? Koliko je ekskurzij na šoli ? Ali bodo prijazni do mene? Ali me bodo razumeli? Ali bodo zahtevali </a:t>
            </a:r>
            <a:r>
              <a:rPr lang="sl-SI" dirty="0" err="1" smtClean="0"/>
              <a:t>prveeč</a:t>
            </a:r>
            <a:r>
              <a:rPr lang="sl-SI" dirty="0" smtClean="0"/>
              <a:t>?                                                   učitelji preveč?</a:t>
            </a:r>
          </a:p>
          <a:p>
            <a:pPr marL="0" indent="0">
              <a:buNone/>
            </a:pPr>
            <a:r>
              <a:rPr lang="sl-SI" dirty="0" smtClean="0"/>
              <a:t>                                                                    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6254"/>
            <a:ext cx="5440680" cy="34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3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 KAJ NAJ </a:t>
            </a:r>
            <a:r>
              <a:rPr lang="sl-SI" dirty="0" smtClean="0"/>
              <a:t>ŠE </a:t>
            </a:r>
            <a:r>
              <a:rPr lang="sl-SI" dirty="0" smtClean="0"/>
              <a:t>POMISLIMO </a:t>
            </a:r>
            <a:r>
              <a:rPr lang="sl-SI" dirty="0"/>
              <a:t>OB IZBIRI SREDNJE ŠOLE</a:t>
            </a:r>
            <a:r>
              <a:rPr lang="sl-SI" dirty="0" smtClean="0"/>
              <a:t>? – bistvena vprašanja o sebi !!!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Koliko </a:t>
            </a:r>
            <a:r>
              <a:rPr lang="sl-SI" dirty="0"/>
              <a:t>sem pripravljen vložiti v sebe in svoj razvoj? </a:t>
            </a:r>
          </a:p>
          <a:p>
            <a:r>
              <a:rPr lang="sl-SI" dirty="0"/>
              <a:t>kaj bom lahko naredil iz sebe v izbrani šoli? </a:t>
            </a:r>
            <a:endParaRPr lang="sl-SI" dirty="0" smtClean="0"/>
          </a:p>
          <a:p>
            <a:r>
              <a:rPr lang="sl-SI" dirty="0"/>
              <a:t> </a:t>
            </a:r>
            <a:r>
              <a:rPr lang="sl-SI" dirty="0" smtClean="0"/>
              <a:t>                                                                    </a:t>
            </a:r>
            <a:endParaRPr lang="sl-SI" dirty="0"/>
          </a:p>
          <a:p>
            <a:r>
              <a:rPr lang="sl-SI" dirty="0" smtClean="0"/>
              <a:t>                                                                             Kaj </a:t>
            </a:r>
            <a:r>
              <a:rPr lang="sl-SI" dirty="0"/>
              <a:t>če ne bom zmogel – </a:t>
            </a:r>
            <a:r>
              <a:rPr lang="sl-SI" dirty="0" smtClean="0"/>
              <a:t>                 </a:t>
            </a:r>
          </a:p>
          <a:p>
            <a:r>
              <a:rPr lang="sl-SI" dirty="0"/>
              <a:t> </a:t>
            </a:r>
            <a:r>
              <a:rPr lang="sl-SI" dirty="0" smtClean="0"/>
              <a:t>                                                                            kakšno </a:t>
            </a:r>
            <a:r>
              <a:rPr lang="sl-SI" dirty="0"/>
              <a:t>pomoč bom lahko </a:t>
            </a:r>
            <a:endParaRPr lang="sl-SI" dirty="0" smtClean="0"/>
          </a:p>
          <a:p>
            <a:r>
              <a:rPr lang="sl-SI" dirty="0"/>
              <a:t> </a:t>
            </a:r>
            <a:r>
              <a:rPr lang="sl-SI" dirty="0" smtClean="0"/>
              <a:t>                                                                            poiskal</a:t>
            </a:r>
            <a:r>
              <a:rPr lang="sl-SI" dirty="0"/>
              <a:t>?</a:t>
            </a:r>
          </a:p>
          <a:p>
            <a:r>
              <a:rPr lang="sl-SI" dirty="0" smtClean="0"/>
              <a:t>                                                                             Kaj </a:t>
            </a:r>
            <a:r>
              <a:rPr lang="sl-SI" dirty="0"/>
              <a:t>če bom zmogel več kot </a:t>
            </a:r>
            <a:endParaRPr lang="sl-SI" dirty="0" smtClean="0"/>
          </a:p>
          <a:p>
            <a:r>
              <a:rPr lang="sl-SI" dirty="0"/>
              <a:t> </a:t>
            </a:r>
            <a:r>
              <a:rPr lang="sl-SI" dirty="0" smtClean="0"/>
              <a:t>                                                                            ostali </a:t>
            </a:r>
            <a:r>
              <a:rPr lang="sl-SI" dirty="0"/>
              <a:t>– ali mi bo šola </a:t>
            </a:r>
            <a:endParaRPr lang="sl-SI" dirty="0" smtClean="0"/>
          </a:p>
          <a:p>
            <a:r>
              <a:rPr lang="sl-SI" dirty="0"/>
              <a:t> </a:t>
            </a:r>
            <a:r>
              <a:rPr lang="sl-SI" dirty="0" smtClean="0"/>
              <a:t>                                                                            nudila </a:t>
            </a:r>
            <a:r>
              <a:rPr lang="sl-SI" dirty="0"/>
              <a:t>dodatne aktivnosti?</a:t>
            </a:r>
            <a:endParaRPr lang="sl-SI" dirty="0"/>
          </a:p>
        </p:txBody>
      </p:sp>
      <p:pic>
        <p:nvPicPr>
          <p:cNvPr id="3074" name="Picture 2" descr="http://www.greennaturehotels.com/icerikler/uploads/2014/09/shutterstock_157660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5286"/>
            <a:ext cx="5704840" cy="349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KOGA ZAPOSLUJEJO DELODAJALCI 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Iščejo ljudi z širokim in odličnim znanjem ter KREATIVNOSTJO , </a:t>
            </a:r>
          </a:p>
          <a:p>
            <a:r>
              <a:rPr lang="sl-SI" dirty="0" smtClean="0"/>
              <a:t>globalno danes poteka tekma za kreativne talente – kdo jih bo zaposlil in uporabil za razvoj svojih izdelkov?</a:t>
            </a:r>
          </a:p>
          <a:p>
            <a:r>
              <a:rPr lang="sl-SI" dirty="0" smtClean="0"/>
              <a:t>Toda to ne velja le za gimnazijce – to velja za vse poklice – vsak je lahko kreativen, če najprej odlično obvlada svoje področje dela.</a:t>
            </a:r>
          </a:p>
          <a:p>
            <a:r>
              <a:rPr lang="sl-SI" dirty="0" smtClean="0"/>
              <a:t>Odlično obvladati pomeni  poznati podatke, zakonitosti, skratka kar je največ možno na čim več področjih, </a:t>
            </a:r>
          </a:p>
          <a:p>
            <a:r>
              <a:rPr lang="sl-SI" dirty="0" smtClean="0"/>
              <a:t>nato pa samostojno in kreativno oz. divergentno razmišljati o rešitvah,</a:t>
            </a:r>
          </a:p>
          <a:p>
            <a:r>
              <a:rPr lang="sl-SI" dirty="0" smtClean="0"/>
              <a:t>Če želite službo, si morate nabrati izkušnje z širokega spektra znanosti, interesov,  vključiti svoj hobi, vključiti veščine vodenja, timskega dela..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86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Kreativnost pri majhnih otrocih!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Tako lahko poimenuje otrok to rastlino - VELIKA </a:t>
            </a:r>
            <a:r>
              <a:rPr lang="sl-SI" dirty="0"/>
              <a:t>ROŽA </a:t>
            </a:r>
          </a:p>
        </p:txBody>
      </p:sp>
      <p:pic>
        <p:nvPicPr>
          <p:cNvPr id="3076" name="Picture 4" descr="Rezultat iskanja slik za dr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479040"/>
            <a:ext cx="4876799" cy="353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se zgodi potem? Kje je kreativnost?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6275"/>
          </a:xfrm>
        </p:spPr>
        <p:txBody>
          <a:bodyPr/>
          <a:lstStyle/>
          <a:p>
            <a:r>
              <a:rPr lang="sl-SI" dirty="0" smtClean="0"/>
              <a:t>Človeški um se mora prebiti skozi velike količine znanja oz. podatkov , da je lahko v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odrasli dobi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kreativen!!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Zato je važno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široko znanje..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3074" name="Picture 2" descr="Rezultat iskanja slik za kreativn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07" y="2370135"/>
            <a:ext cx="541210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 flipH="1">
            <a:off x="7160654" y="2794715"/>
            <a:ext cx="2382591" cy="206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0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  Kaj bi lahko pomenili ti dve števili?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5400" dirty="0" smtClean="0"/>
              <a:t>                              80 </a:t>
            </a:r>
            <a:r>
              <a:rPr lang="sl-SI" dirty="0" smtClean="0"/>
              <a:t> 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sz="5400" dirty="0" smtClean="0"/>
              <a:t>                               8</a:t>
            </a:r>
          </a:p>
          <a:p>
            <a:pPr marL="0" indent="0">
              <a:buNone/>
            </a:pPr>
            <a:r>
              <a:rPr lang="sl-SI" sz="5400" dirty="0" smtClean="0"/>
              <a:t>                    Zapišite idejo.</a:t>
            </a:r>
            <a:endParaRPr lang="sl-SI" sz="5400" dirty="0"/>
          </a:p>
        </p:txBody>
      </p:sp>
    </p:spTree>
    <p:extLst>
      <p:ext uri="{BB962C8B-B14F-4D97-AF65-F5344CB8AC3E}">
        <p14:creationId xmlns:p14="http://schemas.microsoft.com/office/powerpoint/2010/main" val="39871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LAHKO VZPODBUJAMO KREATIVNOST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SISTEMATIČNO ZNANJE POVEŽEMO Z DEJAVNOSTMI, KI VZPODBUJAJO KREATIVNOST (primer GSŠK - Besedotvorje)</a:t>
            </a:r>
          </a:p>
          <a:p>
            <a:r>
              <a:rPr lang="sl-SI" dirty="0" smtClean="0"/>
              <a:t>Posebni krožki in druge dejavnosti namenjene kreativnosti </a:t>
            </a:r>
          </a:p>
          <a:p>
            <a:r>
              <a:rPr lang="sl-SI" dirty="0" smtClean="0"/>
              <a:t>Razvijanje Umetniške sposobnosti – pomembno za celovit razvoj</a:t>
            </a:r>
          </a:p>
          <a:p>
            <a:r>
              <a:rPr lang="sl-SI" dirty="0" smtClean="0"/>
              <a:t>Šport – gibalna inteligenca je ena tistih, ki jo lahko znatno dvignemo</a:t>
            </a:r>
          </a:p>
          <a:p>
            <a:r>
              <a:rPr lang="sl-SI" dirty="0" smtClean="0"/>
              <a:t>Šola ne more biti samo kreativna in nič sistematična – mora biti </a:t>
            </a:r>
            <a:r>
              <a:rPr lang="sl-SI" u="sng" dirty="0" smtClean="0"/>
              <a:t>oboje</a:t>
            </a:r>
            <a:endParaRPr lang="sl-SI" u="sng" dirty="0"/>
          </a:p>
        </p:txBody>
      </p:sp>
    </p:spTree>
    <p:extLst>
      <p:ext uri="{BB962C8B-B14F-4D97-AF65-F5344CB8AC3E}">
        <p14:creationId xmlns:p14="http://schemas.microsoft.com/office/powerpoint/2010/main" val="1808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 KAJ STE POMISLILI PRI DVEH ŠTEVILIH?</a:t>
            </a:r>
            <a:br>
              <a:rPr lang="sl-SI" dirty="0" smtClean="0"/>
            </a:br>
            <a:r>
              <a:rPr lang="sl-SI" dirty="0" smtClean="0"/>
              <a:t> VSE JE PRAVILNO!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                                                  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                 </a:t>
            </a:r>
            <a:r>
              <a:rPr lang="sl-SI" sz="4400" dirty="0" smtClean="0"/>
              <a:t>80</a:t>
            </a:r>
          </a:p>
          <a:p>
            <a:pPr marL="0" indent="0">
              <a:buNone/>
            </a:pPr>
            <a:endParaRPr lang="sl-SI" sz="4400" dirty="0"/>
          </a:p>
          <a:p>
            <a:pPr marL="0" indent="0">
              <a:buNone/>
            </a:pPr>
            <a:endParaRPr lang="sl-SI" sz="4400" dirty="0" smtClean="0"/>
          </a:p>
          <a:p>
            <a:pPr marL="0" indent="0">
              <a:buNone/>
            </a:pPr>
            <a:endParaRPr lang="sl-SI" sz="4400" dirty="0"/>
          </a:p>
          <a:p>
            <a:pPr marL="0" indent="0">
              <a:buNone/>
            </a:pPr>
            <a:r>
              <a:rPr lang="sl-SI" sz="4400" dirty="0" smtClean="0"/>
              <a:t>                                        8</a:t>
            </a:r>
            <a:endParaRPr lang="sl-SI" sz="4400" dirty="0"/>
          </a:p>
        </p:txBody>
      </p:sp>
    </p:spTree>
    <p:extLst>
      <p:ext uri="{BB962C8B-B14F-4D97-AF65-F5344CB8AC3E}">
        <p14:creationId xmlns:p14="http://schemas.microsoft.com/office/powerpoint/2010/main" val="25045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POMENITA ŠTEVILI 80 IN 8 V NAŠEM KONTEKSTU?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80 % ŠTUDENTOV, KI SO OPRAVILI SPLOŠNO MATURO, DIPLOMIRA NA UNIVERZITETNEM ŠTUDIJU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8% ŠTUDENTOV (le vsak 12. študent), KI SO OPRAVILI POKLICNO MATURO, DIPLOMIRA NA UNIVERZITETNEM ŠTUDIJU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48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dirty="0"/>
              <a:t>KAJ BI BILO DOBRO VEDETI PRI IZBIRI SREDNJE ŠOLE 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u="sng" dirty="0" smtClean="0"/>
              <a:t>IZBIRA </a:t>
            </a:r>
            <a:r>
              <a:rPr lang="sl-SI" u="sng" dirty="0"/>
              <a:t>ŠOLE NI NAKUP</a:t>
            </a:r>
            <a:r>
              <a:rPr lang="sl-SI" dirty="0"/>
              <a:t> običajnega prodajnega </a:t>
            </a:r>
            <a:r>
              <a:rPr lang="sl-SI" dirty="0" smtClean="0"/>
              <a:t>artikla</a:t>
            </a:r>
          </a:p>
          <a:p>
            <a:endParaRPr lang="sl-SI" dirty="0" smtClean="0"/>
          </a:p>
          <a:p>
            <a:r>
              <a:rPr lang="sl-SI" dirty="0" smtClean="0"/>
              <a:t>Če </a:t>
            </a:r>
            <a:r>
              <a:rPr lang="sl-SI" dirty="0"/>
              <a:t>se </a:t>
            </a:r>
            <a:r>
              <a:rPr lang="sl-SI" u="sng" dirty="0"/>
              <a:t>zmotiš v izbiri šole</a:t>
            </a:r>
            <a:r>
              <a:rPr lang="sl-SI" dirty="0"/>
              <a:t>, pa tega ni možno več zlahka popraviti, ker prepozno (pri 20 letih oz. ob koncu 1. letnika študija)ugotoviš, da ni poti niti naprej niti nazaj. 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/>
              <a:t>DANES je običajno stalno menjavanje poklicev in delovnih mest, potrebno je stalno prilagajanje novostim v službi in pridobivanje novih znanj in spretnosti in nenazadnje si je potrebno zastaviti vprašanje ali si moram celo sam ustvariti svoje delovno mesto </a:t>
            </a:r>
            <a:r>
              <a:rPr lang="sl-SI" dirty="0" smtClean="0"/>
              <a:t>?</a:t>
            </a:r>
          </a:p>
          <a:p>
            <a:r>
              <a:rPr lang="sl-SI" dirty="0" smtClean="0"/>
              <a:t>Danes ne poznamo delovnih mest, ki jih boste zasedli. 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2262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dirty="0"/>
              <a:t>KAJ BI BILO DOBRO VEDETI PRI IZBIRI SREDNJE ŠOLE 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u="sng" dirty="0"/>
              <a:t>IZBIRA ŠOLE JE  zato pomembna OSEBNOSTNA ODLOČITEV  </a:t>
            </a:r>
            <a:endParaRPr lang="sl-SI" dirty="0"/>
          </a:p>
          <a:p>
            <a:r>
              <a:rPr lang="sl-SI" dirty="0"/>
              <a:t>Izbiraš BODOČO IZOBRAZBO – kaj boš znal, vedel, česa boš sposoben, odločaš se za zgodnejši poklic ali daljši študij, </a:t>
            </a:r>
            <a:endParaRPr lang="sl-SI" dirty="0" smtClean="0"/>
          </a:p>
          <a:p>
            <a:r>
              <a:rPr lang="sl-SI" dirty="0" smtClean="0"/>
              <a:t>ALI </a:t>
            </a:r>
            <a:r>
              <a:rPr lang="sl-SI" dirty="0"/>
              <a:t>SE BOŠ SPOSOBEN VEDNO ZNOVA SAMOSTOJNO UČITI NOVOSTI V TVOJI STROKI</a:t>
            </a:r>
            <a:r>
              <a:rPr lang="sl-SI" dirty="0" smtClean="0"/>
              <a:t>?</a:t>
            </a:r>
          </a:p>
          <a:p>
            <a:r>
              <a:rPr lang="sl-SI" dirty="0" smtClean="0"/>
              <a:t>Izbiraš </a:t>
            </a:r>
            <a:r>
              <a:rPr lang="sl-SI" dirty="0"/>
              <a:t>tudi bodoče prijatelje in družbeni ugled.</a:t>
            </a:r>
          </a:p>
          <a:p>
            <a:r>
              <a:rPr lang="sl-SI" dirty="0"/>
              <a:t>TODA POZOR: samo spričevalo končane šole ti ugleda  samodejno ne da, moraš se dokazati z delom. Vprašajte se, koga ljudje stalno iščemo – najboljšega zdravnika, pravnika, profesorja, enako najboljšega obrtnika ali mojstra. Ugled pride s KVALITETO tvojega dela in ne z VRSTO dela.  Zato je pomembno presojati – v katerem poklicu bom lahko zelo dober, uspešen, zadovoljen in kreativen?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321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Gimnazija – da ali ne?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napor </a:t>
            </a:r>
            <a:r>
              <a:rPr lang="sl-SI" dirty="0"/>
              <a:t>za dokončanje gimnazije </a:t>
            </a:r>
            <a:r>
              <a:rPr lang="sl-SI" dirty="0" smtClean="0"/>
              <a:t>prevelik???</a:t>
            </a:r>
          </a:p>
          <a:p>
            <a:r>
              <a:rPr lang="sl-SI" dirty="0" smtClean="0"/>
              <a:t>enakovrednost </a:t>
            </a:r>
            <a:r>
              <a:rPr lang="sl-SI" dirty="0"/>
              <a:t>splošne in poklicne mature je omogočala, da je bila pot na fakulteto preko »tehnika« mnogo lažja.  </a:t>
            </a:r>
            <a:endParaRPr lang="sl-SI" dirty="0" smtClean="0"/>
          </a:p>
          <a:p>
            <a:r>
              <a:rPr lang="sl-SI" dirty="0" smtClean="0"/>
              <a:t>Od </a:t>
            </a:r>
            <a:r>
              <a:rPr lang="sl-SI" dirty="0"/>
              <a:t>letošnjega leta se je vrednotenje mature spremenilo v prid splošne mature. </a:t>
            </a:r>
            <a:endParaRPr lang="sl-SI" dirty="0" smtClean="0"/>
          </a:p>
          <a:p>
            <a:r>
              <a:rPr lang="sl-SI" dirty="0" smtClean="0"/>
              <a:t>Uveljavljanje </a:t>
            </a:r>
            <a:r>
              <a:rPr lang="sl-SI" dirty="0"/>
              <a:t>mnenja, da z gimnazijo nisi »nič« je lahko priročen izgovor, zakaj nekdo ne gre na gimnazijo. </a:t>
            </a:r>
            <a:endParaRPr lang="sl-SI" dirty="0" smtClean="0"/>
          </a:p>
          <a:p>
            <a:r>
              <a:rPr lang="sl-SI" dirty="0" smtClean="0"/>
              <a:t>Tudi </a:t>
            </a:r>
            <a:r>
              <a:rPr lang="sl-SI" dirty="0"/>
              <a:t>ni namen, da gre več kot približno 25% vsake generacije v gimnazijo. </a:t>
            </a:r>
            <a:r>
              <a:rPr lang="sl-SI" dirty="0" smtClean="0"/>
              <a:t> </a:t>
            </a:r>
          </a:p>
          <a:p>
            <a:r>
              <a:rPr lang="sl-SI" dirty="0" smtClean="0"/>
              <a:t>Teh </a:t>
            </a:r>
            <a:r>
              <a:rPr lang="sl-SI" dirty="0"/>
              <a:t>25% ima najboljšo sposobnost stalnega prilagajanja, usvajanja novih znanj in novih postopkov v proizvodnih procesih ali družbenem razvoju. Imajo tako široko osnovno znanje, da so lahko v življenju »vse«. 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011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RAZLIKA MED SPLOŠNO IN POKLICNO MATURO v številu predmetov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3600" dirty="0" smtClean="0"/>
              <a:t>SPLOŠNA MATURA – 5 PREDMETOV ( SLO, MAT, TJ, 2 IZBIRNA PREDMETA, vsi izpiti so ocenjeni </a:t>
            </a:r>
            <a:r>
              <a:rPr lang="sl-SI" sz="3600" u="sng" dirty="0" smtClean="0"/>
              <a:t>izven </a:t>
            </a:r>
            <a:r>
              <a:rPr lang="sl-SI" sz="3600" dirty="0" smtClean="0"/>
              <a:t>šole po skupnih kriterijih</a:t>
            </a:r>
          </a:p>
          <a:p>
            <a:r>
              <a:rPr lang="sl-SI" sz="3600" dirty="0" smtClean="0"/>
              <a:t>POKLICNA MATURA – 4 PREDMETI ( SLO, MAT </a:t>
            </a:r>
            <a:r>
              <a:rPr lang="sl-SI" sz="3600" u="sng" dirty="0" smtClean="0"/>
              <a:t>ali</a:t>
            </a:r>
            <a:r>
              <a:rPr lang="sl-SI" sz="3600" dirty="0" smtClean="0"/>
              <a:t> TJ, strokovni predmet in projektna naloga ali izdelek ali storitev), vsi izpiti so ocenjeni </a:t>
            </a:r>
            <a:r>
              <a:rPr lang="sl-SI" sz="3600" u="sng" dirty="0" smtClean="0"/>
              <a:t>znotraj</a:t>
            </a:r>
            <a:r>
              <a:rPr lang="sl-SI" sz="3600" dirty="0" smtClean="0"/>
              <a:t> šole po skupnih kriterijih</a:t>
            </a:r>
          </a:p>
          <a:p>
            <a:pPr marL="0" indent="0">
              <a:buNone/>
            </a:pP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5831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589281"/>
            <a:ext cx="9144000" cy="83312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RAZLIKA  V ŠTEVILU UR POUKA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1564640"/>
            <a:ext cx="9144000" cy="5293360"/>
          </a:xfrm>
        </p:spPr>
        <p:txBody>
          <a:bodyPr/>
          <a:lstStyle/>
          <a:p>
            <a:endParaRPr lang="sl-SI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205413"/>
              </p:ext>
            </p:extLst>
          </p:nvPr>
        </p:nvGraphicFramePr>
        <p:xfrm>
          <a:off x="1524000" y="1564640"/>
          <a:ext cx="9143999" cy="5468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3" imgW="6197372" imgH="3809860" progId="Word.Document.12">
                  <p:embed/>
                </p:oleObj>
              </mc:Choice>
              <mc:Fallback>
                <p:oleObj name="Document" r:id="rId3" imgW="6197372" imgH="380986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64640"/>
                        <a:ext cx="9143999" cy="5468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 sedaj enakovrednost v vrednotenju mature za vse programe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4" descr="Tabela-za-izračun-toč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20" y="1825625"/>
            <a:ext cx="940816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7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VREDNOTENJE PO STAREM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 13 letih ugotavljajo šolske oblasti, da kvaliteta študija na UNI programih izjemno pada.   </a:t>
            </a:r>
          </a:p>
          <a:p>
            <a:endParaRPr lang="sl-SI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328144"/>
              </p:ext>
            </p:extLst>
          </p:nvPr>
        </p:nvGraphicFramePr>
        <p:xfrm>
          <a:off x="2032000" y="3335628"/>
          <a:ext cx="8127999" cy="2841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990010">
                <a:tc>
                  <a:txBody>
                    <a:bodyPr/>
                    <a:lstStyle/>
                    <a:p>
                      <a:r>
                        <a:rPr lang="sl-SI" dirty="0" smtClean="0"/>
                        <a:t>VRSTA MATURE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MAKSIMALNO ŠTEVILO TOČK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VREDNOTENJE V TOČKE ZA IZRAČUN</a:t>
                      </a:r>
                      <a:r>
                        <a:rPr lang="sl-SI" baseline="0" dirty="0" smtClean="0"/>
                        <a:t> TOČK ZA VPIS PO STAREM </a:t>
                      </a:r>
                      <a:endParaRPr lang="sl-SI" dirty="0"/>
                    </a:p>
                  </a:txBody>
                  <a:tcPr/>
                </a:tc>
              </a:tr>
              <a:tr h="925662">
                <a:tc>
                  <a:txBody>
                    <a:bodyPr/>
                    <a:lstStyle/>
                    <a:p>
                      <a:r>
                        <a:rPr lang="sl-SI" dirty="0" smtClean="0"/>
                        <a:t>Splošna</a:t>
                      </a:r>
                      <a:r>
                        <a:rPr lang="sl-SI" baseline="0" dirty="0" smtClean="0"/>
                        <a:t> matura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Max. 34 točk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Vrednotenje 100 točk</a:t>
                      </a:r>
                      <a:endParaRPr lang="sl-SI" dirty="0"/>
                    </a:p>
                  </a:txBody>
                  <a:tcPr/>
                </a:tc>
              </a:tr>
              <a:tr h="925662">
                <a:tc>
                  <a:txBody>
                    <a:bodyPr/>
                    <a:lstStyle/>
                    <a:p>
                      <a:r>
                        <a:rPr lang="sl-SI" dirty="0" smtClean="0"/>
                        <a:t>Poklicna matura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Max 23 točk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Vrednotenje 100 točk 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7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1447</Words>
  <Application>Microsoft Office PowerPoint</Application>
  <PresentationFormat>Širokozaslonsko</PresentationFormat>
  <Paragraphs>513</Paragraphs>
  <Slides>22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Officeova tema</vt:lpstr>
      <vt:lpstr>Document</vt:lpstr>
      <vt:lpstr>KAJ BI BILO DOBRO VEDETI PRI IZBIRI SREDNJE ŠOLE ?</vt:lpstr>
      <vt:lpstr>                Kaj bi lahko pomenili ti dve števili?</vt:lpstr>
      <vt:lpstr>KAJ BI BILO DOBRO VEDETI PRI IZBIRI SREDNJE ŠOLE ?</vt:lpstr>
      <vt:lpstr>KAJ BI BILO DOBRO VEDETI PRI IZBIRI SREDNJE ŠOLE ?</vt:lpstr>
      <vt:lpstr>Gimnazija – da ali ne?</vt:lpstr>
      <vt:lpstr>RAZLIKA MED SPLOŠNO IN POKLICNO MATURO v številu predmetov</vt:lpstr>
      <vt:lpstr>RAZLIKA  V ŠTEVILU UR POUKA</vt:lpstr>
      <vt:lpstr>Do sedaj enakovrednost v vrednotenju mature za vse programe</vt:lpstr>
      <vt:lpstr>VREDNOTENJE PO STAREM </vt:lpstr>
      <vt:lpstr> Primer izračuna po starem </vt:lpstr>
      <vt:lpstr>Vrednotenje po novem – UNI programi</vt:lpstr>
      <vt:lpstr>Vrednotenje mature po novem</vt:lpstr>
      <vt:lpstr>Priloga 1: Tabela za pretvorbo ocen pri točkovanju omejitve vpisa na visokošolskih strokovnih študijskih programih prve stopnje </vt:lpstr>
      <vt:lpstr>NA KAJ NAJ ŠE POMISLIMO OB IZBIRI SREDNJE ŠOLE?</vt:lpstr>
      <vt:lpstr>NA KAJ NAJ ŠE POMISLIMO OB IZBIRI SREDNJE ŠOLE?</vt:lpstr>
      <vt:lpstr>NA KAJ NAJ ŠE POMISLIMO OB IZBIRI SREDNJE ŠOLE? – bistvena vprašanja o sebi !!!</vt:lpstr>
      <vt:lpstr>KOGA ZAPOSLUJEJO DELODAJALCI ?</vt:lpstr>
      <vt:lpstr>Kreativnost pri majhnih otrocih!</vt:lpstr>
      <vt:lpstr>Kaj se zgodi potem? Kje je kreativnost? </vt:lpstr>
      <vt:lpstr>KAKO LAHKO VZPODBUJAMO KREATIVNOST</vt:lpstr>
      <vt:lpstr>NA KAJ STE POMISLILI PRI DVEH ŠTEVILIH?  VSE JE PRAVILNO!</vt:lpstr>
      <vt:lpstr>KAJ POMENITA ŠTEVILI 80 IN 8 V NAŠEM KONTEKSTU?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Marjeta Kamšek</dc:creator>
  <cp:lastModifiedBy>Marjeta Kamšek</cp:lastModifiedBy>
  <cp:revision>27</cp:revision>
  <dcterms:created xsi:type="dcterms:W3CDTF">2016-02-29T11:10:00Z</dcterms:created>
  <dcterms:modified xsi:type="dcterms:W3CDTF">2016-03-10T08:18:08Z</dcterms:modified>
</cp:coreProperties>
</file>